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7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520ff41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2a42b8604&amp;cid=2a42b8604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513cf2a7a&amp;cid=513cf2a7a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39e96a311&amp;cid=39e96a311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948665750&amp;cid=948665750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f33150a29&amp;cid=f33150a29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520ff412c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520ff412c.fixed?color=0,173,163&amp;vtp=1&amp;bbb=1&amp;h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课时评价作业（二十三）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乙卯正月二十</a:t>
            </a:r>
            <a:endParaRPr lang="en-US" altLang="zh-CN" sz="4000" b="1" i="0" smtClean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800"/>
              </a:lnSpc>
            </a:pP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日夜记梦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948665750?pid=5b94ab9f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应为作者对即将离开密州的感慨和对过去美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好时光的留恋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，希望大家不要忘记作者曾在“垂柳下，矮槐前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留下欢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声笑语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f33150a29?sp=1&amp;pid=5b94ab9f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本词和《江城子·乙卯正月二十日夜记梦》中都写到了“凄凉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表达的情感有何不同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6_1#f33150a29?sp=1&amp;pid=5b94ab9fd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本词中的“凄凉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主要表达的是对即将离开密州的感慨和对过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去美好时光的留恋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，以及面对宦海沉浮、物是人非、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时光易逝的感叹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《江城子·乙卯正月二十日夜记梦》中的“凄凉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主要表达的是满腹心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酸无处诉说的感伤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以及因对亡妻的无比思念而肝肠寸断的感情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3_1#f33150a29?pid=5b94ab9f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①本词中“人事凄凉，回首便他年”写人间世事凄凉沧桑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头就成为过去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，直接表达对宦海沉浮、物是人非的凄凉之叹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饱含了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作者对前半生的凄凉感慨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，又有时光飞逝之感。而“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莫忘使君歌笑处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垂柳下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，矮槐前”是说希望大家不要忘记在一起留下的欢声笑语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末尾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三句以景结情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，作者想要留住这一番美景，再结合注释可知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作者对密州的山水的留恋之情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，以及对此地朋友的不舍之情。②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城子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·乙卯正月二十日夜记梦》中“不思量，自难忘。千里孤坟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无处话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凄凉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”写作者对亡妻的深沉的思念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直接表达了其满腹心酸无处诉说的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感伤和因对亡妻的无比思念而肝肠寸断的感情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3_2#f33150a29?pid=5b94ab9fd&amp;color=0,0,0&amp;mp=1&amp;vtp=1&amp;bt=1&amp;bbb=1&amp;h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·前瞻马耳九仙山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向前看便见马耳山和九仙山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，天色碧蓝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傍晚的云朵悠闲地点缀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。站在城中的超然台上，可以遍览群山，真是让人心情舒畅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使今晚云散雨停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，就可以观赏到美好的月亮。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溪边的水鸟安静地蜷缩在一起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，一时鸟儿飞起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如点点轻烟消失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在天边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。想到人世沧桑，回头便是他年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不要忘记这个曾使我感到快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乐的地方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，就在低垂的柳树旁，矮矮的槐树前。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4b859d5e?pid=520ff412c&amp;color=0,173,163&amp;vtp=1&amp;bt=1&amp;bbb=1"/>
          <p:cNvSpPr/>
          <p:nvPr/>
        </p:nvSpPr>
        <p:spPr>
          <a:xfrm>
            <a:off x="612648" y="466345"/>
            <a:ext cx="10963656" cy="643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2a42b8604?pid=24b859d5e&amp;color=0,0,0&amp;vtp=1&amp;bbb=1"/>
          <p:cNvSpPr/>
          <p:nvPr/>
        </p:nvSpPr>
        <p:spPr>
          <a:xfrm>
            <a:off x="612648" y="1116166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下列对这首词的理解和赏析，不正确的一项是（3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2a42b8604.bracket?pid=24b859d5e&amp;color=0,0,0&amp;vpa=1&amp;vtp=1"/>
          <p:cNvSpPr/>
          <p:nvPr/>
        </p:nvSpPr>
        <p:spPr>
          <a:xfrm>
            <a:off x="9512967" y="1058953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3_BD.1_2#2a42b8604.choices?pid=24b859d5e&amp;color=0,0,0&amp;vtp=1&amp;bbb=1&amp;hb=1"/>
          <p:cNvSpPr/>
          <p:nvPr/>
        </p:nvSpPr>
        <p:spPr>
          <a:xfrm>
            <a:off x="612648" y="168631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本词开头三句，排空而下，真情直语，感人至深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十年生死两茫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”，生死相隔，死者对人世，活着的人对逝者，都是茫然无知。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“纵使”三句将现实与梦境连接起来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把死别后的思念和忧愁形象地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体现在容颜的苍老上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，感情深沉而忧伤。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“相顾无言，惟有泪千行”中，“无言”包括了万语千言，表现了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无声胜有声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”的沉痛之感。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下片全部记述梦境，表达了作者对亡妻执着不舍的深情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全词浓墨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，字字血泪，情调凄凉哀婉。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2a42b8604?pid=24b859d5e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D项，理解错误。“料得年年肠断处，明月夜，短松冈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是梦醒后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，是作者想象年年在亡妻坟前伤心断肠的情景。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5_1#513cf2a7a?sp=1&amp;pid=24b859d5e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苏轼这首词表达了对亡妻深切的思念，请结合这首词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分析作者是如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何表达情感的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6_1#513cf2a7a?sp=1&amp;pid=24b859d5e&amp;color=0,0,0&amp;vtp=1&amp;bt=1&amp;bbb=1&amp;hb=1&amp;hla=1"/>
          <p:cNvSpPr/>
          <p:nvPr/>
        </p:nvSpPr>
        <p:spPr>
          <a:xfrm>
            <a:off x="612648" y="173546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直抒胸臆。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词的开头三句直接抒发了对亡妻深深的思念之情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虚实结合。全词把现实与梦境混同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把别后的个人忧愤和梦境相见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进行转换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，深刻地表达了对亡妻的思念。③细节描写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对妻子在小轩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窗前梳妆和两人相对无言只有泪流满面的场景进行描写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细腻地把对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亡妻的思念之情展现出来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_1#39e96a311?pid=24b859d5e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_1#fd00c6d04?pid=39e96a311&amp;color=0,0,0&amp;vtp=1&amp;bbb=1&amp;hb=1"/>
          <p:cNvSpPr/>
          <p:nvPr/>
        </p:nvSpPr>
        <p:spPr>
          <a:xfrm>
            <a:off x="612648" y="10852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《江城子·乙卯正月二十日夜记梦》中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在漫长的时间和广阔的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空间之中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，又阻隔着难以逾越的生死之间的界限，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苏轼倍增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的感叹。</a:t>
            </a:r>
            <a:endParaRPr lang="en-US" altLang="zh-CN" sz="2800" dirty="0"/>
          </a:p>
        </p:txBody>
      </p:sp>
      <p:sp>
        <p:nvSpPr>
          <p:cNvPr id="4" name="QB_4_AN.7_1#fd00c6d04.blank?pid=39e96a311&amp;color=0,0,0&amp;vpa=2&amp;vtp=1&amp;bbb=1&amp;hb=1"/>
          <p:cNvSpPr/>
          <p:nvPr/>
        </p:nvSpPr>
        <p:spPr>
          <a:xfrm>
            <a:off x="612648" y="17024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千里孤坟</a:t>
            </a:r>
            <a:endParaRPr lang="en-US" altLang="zh-CN" sz="2800" dirty="0"/>
          </a:p>
        </p:txBody>
      </p:sp>
      <p:sp>
        <p:nvSpPr>
          <p:cNvPr id="5" name="QB_4_AN.8_1#fd00c6d04.blank?pid=39e96a311&amp;color=0,0,0&amp;vpa=3&amp;vtp=1&amp;bbb=1"/>
          <p:cNvSpPr/>
          <p:nvPr/>
        </p:nvSpPr>
        <p:spPr>
          <a:xfrm>
            <a:off x="1511967" y="235015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无处话凄凉</a:t>
            </a:r>
            <a:endParaRPr lang="en-US" altLang="zh-CN" sz="2800" dirty="0"/>
          </a:p>
        </p:txBody>
      </p:sp>
      <p:sp>
        <p:nvSpPr>
          <p:cNvPr id="6" name="QB_4_BD.9_1#be2f03de5?pid=39e96a311&amp;color=0,0,0&amp;vtp=1&amp;bbb=1&amp;hb=1"/>
          <p:cNvSpPr/>
          <p:nvPr/>
        </p:nvSpPr>
        <p:spPr>
          <a:xfrm>
            <a:off x="612648" y="3066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《江城子·乙卯正月二十日夜记梦》中，看似写梦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实则是对以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前夫妻恩爱生活的生动写照的句子是“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7" name="QB_4_AN.10_1#be2f03de5.blank?pid=39e96a311&amp;color=0,0,0&amp;vpa=4&amp;vtp=1&amp;bbb=1"/>
          <p:cNvSpPr/>
          <p:nvPr/>
        </p:nvSpPr>
        <p:spPr>
          <a:xfrm>
            <a:off x="6469730" y="368365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小轩窗</a:t>
            </a:r>
            <a:endParaRPr lang="en-US" altLang="zh-CN" sz="2800" dirty="0"/>
          </a:p>
        </p:txBody>
      </p:sp>
      <p:sp>
        <p:nvSpPr>
          <p:cNvPr id="8" name="QB_4_AN.11_1#be2f03de5.blank?pid=39e96a311&amp;color=0,0,0&amp;vpa=5&amp;vtp=1&amp;bbb=1"/>
          <p:cNvSpPr/>
          <p:nvPr/>
        </p:nvSpPr>
        <p:spPr>
          <a:xfrm>
            <a:off x="8247730" y="368365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正梳妆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_1#2a9d1d9e0?pid=39e96a311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《江城子·乙卯正月二十日夜记梦》中，表现苏轼梦里归乡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妻子相见时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，与“执手相看泪眼，竟无语凝噎”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情形相似的句子是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3" name="QB_4_AN.13_1#2a9d1d9e0.blank?pid=39e96a311&amp;color=0,0,0&amp;mp=1&amp;vpa=6&amp;vtp=1&amp;bbb=1"/>
          <p:cNvSpPr/>
          <p:nvPr/>
        </p:nvSpPr>
        <p:spPr>
          <a:xfrm>
            <a:off x="7118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相顾无言</a:t>
            </a:r>
            <a:endParaRPr lang="en-US" altLang="zh-CN" sz="2800" dirty="0"/>
          </a:p>
        </p:txBody>
      </p:sp>
      <p:sp>
        <p:nvSpPr>
          <p:cNvPr id="4" name="QB_4_AN.14_1#2a9d1d9e0.blank?pid=39e96a311&amp;color=0,0,0&amp;mp=1&amp;vpa=7&amp;vtp=1&amp;bbb=1"/>
          <p:cNvSpPr/>
          <p:nvPr/>
        </p:nvSpPr>
        <p:spPr>
          <a:xfrm>
            <a:off x="2934367" y="17329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惟有泪千行</a:t>
            </a:r>
            <a:endParaRPr lang="en-US" altLang="zh-CN" sz="2800" dirty="0"/>
          </a:p>
        </p:txBody>
      </p:sp>
      <p:sp>
        <p:nvSpPr>
          <p:cNvPr id="5" name="QB_4_BD.15_1#d2b3f8479?pid=39e96a311&amp;color=0,0,0&amp;vtp=1&amp;bbb=1&amp;hb=1"/>
          <p:cNvSpPr/>
          <p:nvPr/>
        </p:nvSpPr>
        <p:spPr>
          <a:xfrm>
            <a:off x="612648" y="2441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《江城子·乙卯正月二十日夜记梦》中，直抒胸臆，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看似矛盾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实则深情的句子是“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6" name="QB_4_AN.16_1#d2b3f8479.blank?pid=39e96a311&amp;color=0,0,0&amp;vpa=8&amp;vtp=1&amp;bbb=1"/>
          <p:cNvSpPr/>
          <p:nvPr/>
        </p:nvSpPr>
        <p:spPr>
          <a:xfrm>
            <a:off x="3624930" y="3058874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不思量</a:t>
            </a:r>
            <a:endParaRPr lang="en-US" altLang="zh-CN" sz="2800" dirty="0"/>
          </a:p>
        </p:txBody>
      </p:sp>
      <p:sp>
        <p:nvSpPr>
          <p:cNvPr id="7" name="QB_4_AN.17_1#d2b3f8479.blank?pid=39e96a311&amp;color=0,0,0&amp;vpa=9&amp;vtp=1&amp;bbb=1"/>
          <p:cNvSpPr/>
          <p:nvPr/>
        </p:nvSpPr>
        <p:spPr>
          <a:xfrm>
            <a:off x="5390230" y="3058874"/>
            <a:ext cx="57943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自难忘</a:t>
            </a:r>
            <a:endParaRPr lang="en-US" altLang="zh-CN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612775" y="405955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（每空1分，写错字不得分）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1125ccad?pid=520ff412c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8_1#5b94ab9fd?pid=11125ccad&amp;color=0,0,0&amp;vtp=1&amp;bbb=1&amp;hb=1"/>
              <p:cNvSpPr/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湖南检测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阅读下面这首词，完成题目。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江城子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前瞻马耳九仙山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苏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轼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前瞻马耳九仙山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碧连天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晚云闲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城上高台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真个是超然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莫使匆匆云雨散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今夜里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月婵娟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小溪鸥鹭静联拳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去翩翩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点轻烟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人事凄凉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回首便他年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莫</a:t>
                </a:r>
                <a:endParaRPr lang="en-US" altLang="zh-CN" sz="2800" b="0" i="0" smtClean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忘使君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歌笑处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垂柳下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矮槐前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18_1#5b94ab9fd?pid=11125cc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54"/>
                <a:ext cx="10963656" cy="4533900"/>
              </a:xfrm>
              <a:prstGeom prst="rect">
                <a:avLst/>
              </a:prstGeom>
              <a:blipFill rotWithShape="1">
                <a:blip r:embed="rId1"/>
                <a:stretch>
                  <a:fillRect l="-5" t="-7" r="2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8_2#5b94ab9fd?pid=11125ccad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①熙宁九年，作者在密州获悉自己又将调任他处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遂登上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超然台写下此词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。②马耳、九仙：均为山名，都在密州诸城西南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：文中指的是作者自己。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948665750?pid=5b94ab9fd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下列对这首词的理解和赏析，不正确的一项是（3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948665750.bracket?pid=5b94ab9fd&amp;color=0,0,0&amp;vpa=10&amp;vtp=1"/>
          <p:cNvSpPr/>
          <p:nvPr/>
        </p:nvSpPr>
        <p:spPr>
          <a:xfrm>
            <a:off x="95129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19_2#948665750.choices?pid=5b94ab9fd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上片写山与天相连，景象阔大，再写作者登台所感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表现出超然的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下片描写鸥鹭时运用动静结合的手法，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先写其蜷缩在一起的静态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再写其离飞时的动态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“垂柳下，矮槐前”两句描写的是作者曾经娱乐歌笑之处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含蓄地表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达了虚度光阴的懊恼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上下两片都以实景开头，极富画面感，中间抒情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最后以虚拟之景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2692</Words>
  <Application>WPS 演示</Application>
  <PresentationFormat>宽屏</PresentationFormat>
  <Paragraphs>136</Paragraphs>
  <Slides>13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2025-09-03T02:40:11Z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1FD4557239E74A0AB49D0C9C4C8CCC3B_12</vt:lpwstr>
  </property>
  <property fmtid="{D5CDD505-2E9C-101B-9397-08002B2CF9AE}" pid="3" name="KSOProductBuildVer">
    <vt:lpwstr>2052-12.1.0.22529</vt:lpwstr>
  </property>
</Properties>
</file>